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AEAEA"/>
    <a:srgbClr val="C5E0B4"/>
    <a:srgbClr val="2F6D21"/>
    <a:srgbClr val="4472C4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71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56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3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2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54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86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0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26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01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29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60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72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483EF-FF01-4C8A-A4AB-42EFAA6F9B4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B2F3-ED91-45F8-BAE3-BD64FAA01C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44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D75446D-EE47-E02F-F75F-0ACAADEA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9188" b="17699"/>
          <a:stretch>
            <a:fillRect/>
          </a:stretch>
        </p:blipFill>
        <p:spPr>
          <a:xfrm>
            <a:off x="0" y="-1"/>
            <a:ext cx="9660466" cy="128016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D58AD2-2E84-82F2-519E-0F74576A2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0" y="1389803"/>
            <a:ext cx="4859867" cy="5010997"/>
          </a:xfrm>
        </p:spPr>
        <p:txBody>
          <a:bodyPr>
            <a:normAutofit fontScale="90000"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Do </a:t>
            </a:r>
            <a:r>
              <a:rPr lang="pt-BR" sz="142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Botão</a:t>
            </a:r>
            <a:br>
              <a:rPr lang="pt-BR" sz="142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</a:br>
            <a:r>
              <a:rPr lang="pt-BR" sz="72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 ao </a:t>
            </a:r>
            <a:r>
              <a:rPr lang="pt-BR" sz="115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Buquê</a:t>
            </a:r>
            <a:endParaRPr lang="pt-BR" sz="7200" dirty="0">
              <a:solidFill>
                <a:schemeClr val="bg1"/>
              </a:solidFill>
              <a:latin typeface="Mermaid" pitchFamily="2" charset="0"/>
              <a:ea typeface="Mermaid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A8008-5848-0D57-FCF8-8974737A3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516" y="7315201"/>
            <a:ext cx="7355418" cy="1134534"/>
          </a:xfrm>
          <a:prstGeom prst="roundRect">
            <a:avLst/>
          </a:prstGeom>
          <a:solidFill>
            <a:srgbClr val="99FF99">
              <a:alpha val="29020"/>
            </a:srgbClr>
          </a:solidFill>
        </p:spPr>
        <p:txBody>
          <a:bodyPr>
            <a:normAutofit lnSpcReduction="10000"/>
          </a:bodyPr>
          <a:lstStyle/>
          <a:p>
            <a:r>
              <a:rPr lang="pt-BR" sz="36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A arte e técnica de criar buquês inesquecíveis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4969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EF597-D62C-A567-5F57-BF7D7250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9910310-35A7-E695-AEBF-2B9B6CE90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2196" r="1215" b="14627"/>
          <a:stretch>
            <a:fillRect/>
          </a:stretch>
        </p:blipFill>
        <p:spPr>
          <a:xfrm>
            <a:off x="1" y="-1"/>
            <a:ext cx="9601200" cy="128016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C23B178-D6C8-74C1-6C70-B29A18B886CF}"/>
              </a:ext>
            </a:extLst>
          </p:cNvPr>
          <p:cNvSpPr/>
          <p:nvPr/>
        </p:nvSpPr>
        <p:spPr>
          <a:xfrm>
            <a:off x="111124" y="1"/>
            <a:ext cx="9490075" cy="12801600"/>
          </a:xfrm>
          <a:prstGeom prst="rect">
            <a:avLst/>
          </a:prstGeom>
          <a:solidFill>
            <a:srgbClr val="000000">
              <a:alpha val="2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BC501738-C202-C66A-2A5C-AD6F8D4C72B2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75A2B96-C036-B2B8-0A75-70F31F502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5" y="4598548"/>
            <a:ext cx="8076190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685A4-1536-5909-37A5-B695F12C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7D87E6F-0971-6ACA-76D7-0E938D86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37A94F-10B1-08D8-7815-A92888B0A33E}"/>
              </a:ext>
            </a:extLst>
          </p:cNvPr>
          <p:cNvSpPr/>
          <p:nvPr/>
        </p:nvSpPr>
        <p:spPr>
          <a:xfrm>
            <a:off x="-1" y="0"/>
            <a:ext cx="9601201" cy="12801600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6922DB0-2F57-52CA-4DA7-B1A5E8537CB6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68F79-277A-B076-D4B1-A618BCF9F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766" y="1371087"/>
            <a:ext cx="7323666" cy="1876985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Bem-vindo ao Universo da </a:t>
            </a:r>
            <a:r>
              <a:rPr lang="pt-BR" sz="60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Arte</a:t>
            </a:r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 Floral</a:t>
            </a:r>
            <a:endParaRPr lang="pt-BR" sz="5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8BCB9C-D3A8-A140-8FCA-9DBDE82F8970}"/>
              </a:ext>
            </a:extLst>
          </p:cNvPr>
          <p:cNvSpPr txBox="1"/>
          <p:nvPr/>
        </p:nvSpPr>
        <p:spPr>
          <a:xfrm>
            <a:off x="1138764" y="5041051"/>
            <a:ext cx="73236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Na </a:t>
            </a:r>
            <a:r>
              <a:rPr lang="pt-BR" sz="2800" b="1" dirty="0">
                <a:solidFill>
                  <a:schemeClr val="bg1"/>
                </a:solidFill>
                <a:ea typeface="Mermaid" pitchFamily="2" charset="0"/>
              </a:rPr>
              <a:t>Talento Flores</a:t>
            </a: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, acreditamos que cada buquê conta uma história única. Este </a:t>
            </a:r>
            <a:r>
              <a:rPr lang="pt-BR" sz="2400" dirty="0" err="1">
                <a:solidFill>
                  <a:schemeClr val="bg1"/>
                </a:solidFill>
                <a:ea typeface="Mermaid" pitchFamily="2" charset="0"/>
              </a:rPr>
              <a:t>eBook</a:t>
            </a: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 foi criado para ajudar amantes de flores e aspirantes a floristas a desenvolverem não apenas técnica impecável, mas também sensibilidade artística e estilo próprio. Aqui você aprenderá desde os fundamentos essenciais até os segredos que transformam arranjos simples em obras de arte memoráveis. Prepare-se para descobrir que a floricultura é muito mais do que apenas juntar flores.</a:t>
            </a:r>
            <a:endParaRPr lang="pt-BR" sz="2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6AFE0F-E97D-4768-BA0F-C8A27D34549F}"/>
              </a:ext>
            </a:extLst>
          </p:cNvPr>
          <p:cNvSpPr txBox="1"/>
          <p:nvPr/>
        </p:nvSpPr>
        <p:spPr>
          <a:xfrm>
            <a:off x="1138765" y="10599516"/>
            <a:ext cx="7323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"</a:t>
            </a:r>
            <a:r>
              <a:rPr lang="pt-BR" sz="2400" i="1" dirty="0">
                <a:solidFill>
                  <a:schemeClr val="bg1"/>
                </a:solidFill>
                <a:ea typeface="Mermaid" pitchFamily="2" charset="0"/>
              </a:rPr>
              <a:t>Um buquê é mais do que flores — é emoção, equilíbrio e intenção</a:t>
            </a: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.“ – Talento Flores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2265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E91-7362-15CC-355B-F81F8F76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43001B1-C764-FEE8-32D6-64BDA1A3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3233B9-BECD-815F-C882-D0E1AB2D9956}"/>
              </a:ext>
            </a:extLst>
          </p:cNvPr>
          <p:cNvSpPr/>
          <p:nvPr/>
        </p:nvSpPr>
        <p:spPr>
          <a:xfrm>
            <a:off x="1" y="0"/>
            <a:ext cx="9822426" cy="12801599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B5DCB4C-260B-FCC7-1A78-8198920F61F2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DFE6C9-3D1D-2A30-ABED-1397C9553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33" y="957747"/>
            <a:ext cx="7323666" cy="1876985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As Bases do Florista Iniciante</a:t>
            </a:r>
            <a:endParaRPr lang="pt-BR" sz="54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D2CB89F-C22E-FE9D-16B8-8783AB05E463}"/>
              </a:ext>
            </a:extLst>
          </p:cNvPr>
          <p:cNvSpPr/>
          <p:nvPr/>
        </p:nvSpPr>
        <p:spPr>
          <a:xfrm>
            <a:off x="1079500" y="3361380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458434D-6A7C-E336-4EBA-464813F2847E}"/>
              </a:ext>
            </a:extLst>
          </p:cNvPr>
          <p:cNvSpPr txBox="1"/>
          <p:nvPr/>
        </p:nvSpPr>
        <p:spPr>
          <a:xfrm>
            <a:off x="1293283" y="4105249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Cada flor tem sua própria personalidade. Rosas transmitem romance, girassóis trazem alegria, lírios expressam elegância. Aprenda a escolher as flores certas para cada ocasião e cliente.</a:t>
            </a:r>
            <a:endParaRPr lang="pt-BR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FDF68-34BD-B51D-3189-C833215423DB}"/>
              </a:ext>
            </a:extLst>
          </p:cNvPr>
          <p:cNvSpPr txBox="1">
            <a:spLocks/>
          </p:cNvSpPr>
          <p:nvPr/>
        </p:nvSpPr>
        <p:spPr>
          <a:xfrm>
            <a:off x="939801" y="3250612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Conhecendo as Flores</a:t>
            </a:r>
            <a:endParaRPr lang="pt-BR" sz="3600" b="1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09276A4-03FA-64B9-99D8-F1906BE11640}"/>
              </a:ext>
            </a:extLst>
          </p:cNvPr>
          <p:cNvSpPr/>
          <p:nvPr/>
        </p:nvSpPr>
        <p:spPr>
          <a:xfrm>
            <a:off x="1079500" y="6100168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63F3F3-648F-661B-FED3-611F0EAB5135}"/>
              </a:ext>
            </a:extLst>
          </p:cNvPr>
          <p:cNvSpPr txBox="1"/>
          <p:nvPr/>
        </p:nvSpPr>
        <p:spPr>
          <a:xfrm>
            <a:off x="1293283" y="6844037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Tesoura floral, fita floral, arame, baldes, tesoura de poda e fitas decorativas. Investir nas ferramentas corretas é fundamental para trabalhar com profissionalismo e agilidade.</a:t>
            </a:r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D9EF10-0A26-7382-0C10-94C103192B7D}"/>
              </a:ext>
            </a:extLst>
          </p:cNvPr>
          <p:cNvSpPr txBox="1">
            <a:spLocks/>
          </p:cNvSpPr>
          <p:nvPr/>
        </p:nvSpPr>
        <p:spPr>
          <a:xfrm>
            <a:off x="939801" y="5989400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Ferramentas Essenciais</a:t>
            </a:r>
            <a:endParaRPr lang="pt-BR" sz="3600" b="1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564F5F3-9D28-1C7F-9E47-95A0865A649D}"/>
              </a:ext>
            </a:extLst>
          </p:cNvPr>
          <p:cNvSpPr/>
          <p:nvPr/>
        </p:nvSpPr>
        <p:spPr>
          <a:xfrm>
            <a:off x="1079500" y="8838956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0037C8-7A3A-0750-D8A1-098E61B9E39E}"/>
              </a:ext>
            </a:extLst>
          </p:cNvPr>
          <p:cNvSpPr txBox="1"/>
          <p:nvPr/>
        </p:nvSpPr>
        <p:spPr>
          <a:xfrm>
            <a:off x="1293283" y="9582825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O segredo da longevidade está nos detalhes: 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hidratação adequada, corte em ângulo, remoção de folhas submersas e armazenamento em temperatura controlada antes da montagem.</a:t>
            </a:r>
            <a:endParaRPr lang="pt-BR" sz="24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E4A23A1-B96D-EEC4-EF17-3BE476EF4BF8}"/>
              </a:ext>
            </a:extLst>
          </p:cNvPr>
          <p:cNvSpPr txBox="1">
            <a:spLocks/>
          </p:cNvSpPr>
          <p:nvPr/>
        </p:nvSpPr>
        <p:spPr>
          <a:xfrm>
            <a:off x="939801" y="8728188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Cuidados e Conservação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60382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4B74-AC5F-1C02-EBF0-CB4F5003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542C5C0-2396-91B0-65E5-C7EB695F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EFCF175-4031-1A9A-ACE1-D8BD5EB57B46}"/>
              </a:ext>
            </a:extLst>
          </p:cNvPr>
          <p:cNvSpPr/>
          <p:nvPr/>
        </p:nvSpPr>
        <p:spPr>
          <a:xfrm>
            <a:off x="1" y="0"/>
            <a:ext cx="9601200" cy="12801599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AF6390D-91D0-98D1-7F3A-A697FDA20AF5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51C73D-063D-9098-6D23-FAADFB840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33" y="957747"/>
            <a:ext cx="7323666" cy="1876985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Técnicas Fundamentais de Montagem</a:t>
            </a:r>
            <a:endParaRPr lang="pt-BR" sz="5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CDF908-97BA-4D67-7A13-07C2F47B07BC}"/>
              </a:ext>
            </a:extLst>
          </p:cNvPr>
          <p:cNvSpPr/>
          <p:nvPr/>
        </p:nvSpPr>
        <p:spPr>
          <a:xfrm>
            <a:off x="1104900" y="3250613"/>
            <a:ext cx="3721100" cy="4747074"/>
          </a:xfrm>
          <a:prstGeom prst="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B52F8E-61DC-B6A7-DEBA-F5263B6CF5D6}"/>
              </a:ext>
            </a:extLst>
          </p:cNvPr>
          <p:cNvSpPr txBox="1"/>
          <p:nvPr/>
        </p:nvSpPr>
        <p:spPr>
          <a:xfrm>
            <a:off x="1305983" y="4436771"/>
            <a:ext cx="3318934" cy="267765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Segure as flores na altura do caule, criando uma base firme. Adicione cada haste em espiral para distribuir o peso uniformemente e criar volume natural.</a:t>
            </a:r>
            <a:endParaRPr lang="pt-BR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9E786C-E391-CFFB-DA3E-0475A4FAFF2F}"/>
              </a:ext>
            </a:extLst>
          </p:cNvPr>
          <p:cNvSpPr txBox="1">
            <a:spLocks/>
          </p:cNvSpPr>
          <p:nvPr/>
        </p:nvSpPr>
        <p:spPr>
          <a:xfrm>
            <a:off x="1456264" y="3549137"/>
            <a:ext cx="3318935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Posicionamento Correto</a:t>
            </a:r>
            <a:endParaRPr lang="pt-BR" sz="3600" b="1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523669F-40DF-E834-7C2D-7962016123C3}"/>
              </a:ext>
            </a:extLst>
          </p:cNvPr>
          <p:cNvSpPr/>
          <p:nvPr/>
        </p:nvSpPr>
        <p:spPr>
          <a:xfrm>
            <a:off x="1147233" y="8193800"/>
            <a:ext cx="7497234" cy="2866746"/>
          </a:xfrm>
          <a:prstGeom prst="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88DFBE-C30D-B1FD-4A9F-43E883574B04}"/>
              </a:ext>
            </a:extLst>
          </p:cNvPr>
          <p:cNvSpPr txBox="1"/>
          <p:nvPr/>
        </p:nvSpPr>
        <p:spPr>
          <a:xfrm>
            <a:off x="1363134" y="9048437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Aplique a regra dos terços: varie as alturas em três níveis visuais. Explore formatos clássicos — redondo, cascata, campestre — cada um com sua própria linguagem estética</a:t>
            </a:r>
            <a:endParaRPr lang="pt-BR" sz="24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F072F5-7657-299A-5A6B-19319E08E35F}"/>
              </a:ext>
            </a:extLst>
          </p:cNvPr>
          <p:cNvSpPr txBox="1">
            <a:spLocks/>
          </p:cNvSpPr>
          <p:nvPr/>
        </p:nvSpPr>
        <p:spPr>
          <a:xfrm>
            <a:off x="956730" y="8061061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Equilíbrio e Proporção</a:t>
            </a:r>
            <a:endParaRPr lang="pt-BR" sz="3600" b="1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B990A-0EB9-415D-69CB-E5CDD753DA4F}"/>
              </a:ext>
            </a:extLst>
          </p:cNvPr>
          <p:cNvSpPr/>
          <p:nvPr/>
        </p:nvSpPr>
        <p:spPr>
          <a:xfrm>
            <a:off x="4923367" y="3250612"/>
            <a:ext cx="3721100" cy="4747075"/>
          </a:xfrm>
          <a:prstGeom prst="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DE4014B-4E48-3E09-436D-BE22CFA040E3}"/>
              </a:ext>
            </a:extLst>
          </p:cNvPr>
          <p:cNvSpPr txBox="1">
            <a:spLocks/>
          </p:cNvSpPr>
          <p:nvPr/>
        </p:nvSpPr>
        <p:spPr>
          <a:xfrm>
            <a:off x="95673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1</a:t>
            </a:r>
            <a:endParaRPr lang="pt-BR" sz="4800" b="1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DAB984F-A5D5-D1CD-58F1-467A1B87CE06}"/>
              </a:ext>
            </a:extLst>
          </p:cNvPr>
          <p:cNvSpPr txBox="1">
            <a:spLocks/>
          </p:cNvSpPr>
          <p:nvPr/>
        </p:nvSpPr>
        <p:spPr>
          <a:xfrm>
            <a:off x="5325534" y="3549137"/>
            <a:ext cx="3318935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Harmonia de Cores</a:t>
            </a:r>
            <a:endParaRPr lang="pt-BR" sz="3600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B7ACBF72-A4F6-770B-204A-411C9574EF29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2</a:t>
            </a:r>
            <a:endParaRPr lang="pt-BR" sz="48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982909-ECDD-876A-29C1-934801654F0E}"/>
              </a:ext>
            </a:extLst>
          </p:cNvPr>
          <p:cNvSpPr txBox="1"/>
          <p:nvPr/>
        </p:nvSpPr>
        <p:spPr>
          <a:xfrm>
            <a:off x="5022849" y="4457442"/>
            <a:ext cx="3456521" cy="3477875"/>
          </a:xfrm>
          <a:prstGeom prst="rect">
            <a:avLst/>
          </a:prstGeom>
          <a:noFill/>
          <a:ln w="12700">
            <a:noFill/>
          </a:ln>
        </p:spPr>
        <p:txBody>
          <a:bodyPr wrap="square" numCol="1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Use o círculo cromático como guia. Combine tons complementares para contraste vibrante ou análogos para </a:t>
            </a:r>
            <a:r>
              <a:rPr lang="pt-BR" sz="2800" dirty="0">
                <a:solidFill>
                  <a:schemeClr val="bg1"/>
                </a:solidFill>
                <a:ea typeface="Mermaid" pitchFamily="2" charset="0"/>
              </a:rPr>
              <a:t>suavidade</a:t>
            </a: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. Equilibre cores quentes (vermelho, laranja) com frios (azul, roxo).</a:t>
            </a:r>
            <a:endParaRPr lang="pt-BR" sz="24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7FDD0D0C-F628-44CF-9358-650E5042211E}"/>
              </a:ext>
            </a:extLst>
          </p:cNvPr>
          <p:cNvSpPr txBox="1">
            <a:spLocks/>
          </p:cNvSpPr>
          <p:nvPr/>
        </p:nvSpPr>
        <p:spPr>
          <a:xfrm>
            <a:off x="1060448" y="799768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3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56755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6AD3A-A8FC-460A-708C-BE87CB88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98BD184-2AD0-7346-BC6B-783D63CF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F9F4E4-F388-2DF0-C4BE-78F89C7DAEE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C38F0A-D569-74B9-CB8A-CB61681CF933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07DE40-45BA-9711-8863-C758AD6C8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767" y="1033235"/>
            <a:ext cx="7323666" cy="1093678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O Buquê Profissional</a:t>
            </a:r>
            <a:endParaRPr lang="pt-BR" sz="5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2493ACD-EDF5-46BA-6357-EDCD2F444A20}"/>
              </a:ext>
            </a:extLst>
          </p:cNvPr>
          <p:cNvSpPr txBox="1">
            <a:spLocks/>
          </p:cNvSpPr>
          <p:nvPr/>
        </p:nvSpPr>
        <p:spPr>
          <a:xfrm>
            <a:off x="1765299" y="2126913"/>
            <a:ext cx="6053668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Estilos e Temas Modernos</a:t>
            </a:r>
            <a:endParaRPr lang="pt-BR" sz="3200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12BF9BF-EF8A-2401-6354-AFC596B6D5C9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81B99B-6EA8-652C-4E60-221F6A4C5213}"/>
              </a:ext>
            </a:extLst>
          </p:cNvPr>
          <p:cNvSpPr txBox="1"/>
          <p:nvPr/>
        </p:nvSpPr>
        <p:spPr>
          <a:xfrm>
            <a:off x="1164167" y="3844814"/>
            <a:ext cx="7323666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O mercado floral contemporâneo oferece infinitas possibilidades criativas. Cada estilo comunica uma mensagem única e atende diferentes ocasiões e personalidades.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F108F6-FF90-E98D-F53C-A68BE89D57A7}"/>
              </a:ext>
            </a:extLst>
          </p:cNvPr>
          <p:cNvSpPr txBox="1"/>
          <p:nvPr/>
        </p:nvSpPr>
        <p:spPr>
          <a:xfrm>
            <a:off x="1138767" y="6004731"/>
            <a:ext cx="36618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 Romântico:</a:t>
            </a:r>
            <a:r>
              <a:rPr lang="pt-BR" sz="2400" dirty="0">
                <a:solidFill>
                  <a:schemeClr val="bg1"/>
                </a:solidFill>
              </a:rPr>
              <a:t> rosas, tons pastel, delicadeza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 Rústico:</a:t>
            </a:r>
            <a:r>
              <a:rPr lang="pt-BR" sz="2400" dirty="0">
                <a:solidFill>
                  <a:schemeClr val="bg1"/>
                </a:solidFill>
              </a:rPr>
              <a:t> flores silvestres, texturas naturais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 Tropical:</a:t>
            </a:r>
            <a:r>
              <a:rPr lang="pt-BR" sz="2400" dirty="0">
                <a:solidFill>
                  <a:schemeClr val="bg1"/>
                </a:solidFill>
              </a:rPr>
              <a:t> cores vibrantes, folhagens exóticas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 Minimalista:</a:t>
            </a:r>
            <a:r>
              <a:rPr lang="pt-BR" sz="2400" dirty="0">
                <a:solidFill>
                  <a:schemeClr val="bg1"/>
                </a:solidFill>
              </a:rPr>
              <a:t> poucas flores, máximo impacto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Boho</a:t>
            </a:r>
            <a:r>
              <a:rPr lang="pt-BR" sz="2400" b="1" dirty="0">
                <a:solidFill>
                  <a:schemeClr val="bg1"/>
                </a:solidFill>
              </a:rPr>
              <a:t> Chic:</a:t>
            </a:r>
            <a:r>
              <a:rPr lang="pt-BR" sz="2400" dirty="0">
                <a:solidFill>
                  <a:schemeClr val="bg1"/>
                </a:solidFill>
              </a:rPr>
              <a:t> mistura eclética, liberdade criativa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4ED6638-4939-1A5D-A2E5-6760D81C2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 b="9577"/>
          <a:stretch>
            <a:fillRect/>
          </a:stretch>
        </p:blipFill>
        <p:spPr>
          <a:xfrm>
            <a:off x="4847167" y="5975741"/>
            <a:ext cx="3661833" cy="5137843"/>
          </a:xfrm>
          <a:prstGeom prst="roundRect">
            <a:avLst>
              <a:gd name="adj" fmla="val 6745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EAEAEA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753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6F7FC-A920-3D1D-0378-35399D8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594BD05-6418-83C1-02DC-C6855B964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6AFA16E-3D24-8056-A60E-3A4FBEBFC5F4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42FDEFD-D2F2-BDAC-355B-E052A12C9519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362420-2CEB-4674-F161-B0A3BA8A5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167" y="1284946"/>
            <a:ext cx="7370233" cy="1093678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O Toque Artístico e Emocional</a:t>
            </a:r>
            <a:endParaRPr lang="pt-BR" sz="5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39D6F07-5E64-C9C4-F7C9-33F00B3ED00B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C74333-AFF5-1152-E671-8C4EB27A6EFE}"/>
              </a:ext>
            </a:extLst>
          </p:cNvPr>
          <p:cNvSpPr/>
          <p:nvPr/>
        </p:nvSpPr>
        <p:spPr>
          <a:xfrm>
            <a:off x="1109133" y="2952200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4A8C07-709C-D5C2-E1D0-D91847773D10}"/>
              </a:ext>
            </a:extLst>
          </p:cNvPr>
          <p:cNvSpPr txBox="1"/>
          <p:nvPr/>
        </p:nvSpPr>
        <p:spPr>
          <a:xfrm>
            <a:off x="1322916" y="3696069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Cada cor e espécie comunica emoções específicas. Rosas vermelhas declaram amor apaixonado, lírios brancos expressam pureza, girassóis celebram alegria. Aprenda essa linguagem silenciosa mas poderosa.</a:t>
            </a:r>
            <a:endParaRPr lang="pt-BR" sz="2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3AC88D5-40F8-8D2E-DDBE-552093A76C6F}"/>
              </a:ext>
            </a:extLst>
          </p:cNvPr>
          <p:cNvSpPr txBox="1">
            <a:spLocks/>
          </p:cNvSpPr>
          <p:nvPr/>
        </p:nvSpPr>
        <p:spPr>
          <a:xfrm>
            <a:off x="969434" y="2841432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Sentimentos nas Flores</a:t>
            </a:r>
            <a:endParaRPr lang="pt-BR" sz="3600" b="1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103BEB2-E2E5-18A1-4C64-095208944259}"/>
              </a:ext>
            </a:extLst>
          </p:cNvPr>
          <p:cNvSpPr/>
          <p:nvPr/>
        </p:nvSpPr>
        <p:spPr>
          <a:xfrm>
            <a:off x="1109133" y="5903353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67914E-4A84-114F-FBD7-AADA76622A4D}"/>
              </a:ext>
            </a:extLst>
          </p:cNvPr>
          <p:cNvSpPr txBox="1"/>
          <p:nvPr/>
        </p:nvSpPr>
        <p:spPr>
          <a:xfrm>
            <a:off x="1322916" y="6647222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Faça perguntas essenciais: qual é a ocasião? Quem receberá? Que mensagem deseja transmitir? Essa conversa transforma você de vendedor em curador de experiências emocionais únicas.</a:t>
            </a:r>
            <a:endParaRPr lang="pt-BR" sz="24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5859368-A42D-058C-3BCB-8C8DC68DF327}"/>
              </a:ext>
            </a:extLst>
          </p:cNvPr>
          <p:cNvSpPr txBox="1">
            <a:spLocks/>
          </p:cNvSpPr>
          <p:nvPr/>
        </p:nvSpPr>
        <p:spPr>
          <a:xfrm>
            <a:off x="969434" y="5792585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Empatia com o Cliente</a:t>
            </a:r>
            <a:endParaRPr lang="pt-BR" sz="3600" b="1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57D8946-5AEA-26FA-FF96-020BC528BA12}"/>
              </a:ext>
            </a:extLst>
          </p:cNvPr>
          <p:cNvSpPr/>
          <p:nvPr/>
        </p:nvSpPr>
        <p:spPr>
          <a:xfrm>
            <a:off x="1109133" y="8854506"/>
            <a:ext cx="7353299" cy="2509641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B51B53-D8F0-4382-7C98-401EE24C4CBC}"/>
              </a:ext>
            </a:extLst>
          </p:cNvPr>
          <p:cNvSpPr txBox="1"/>
          <p:nvPr/>
        </p:nvSpPr>
        <p:spPr>
          <a:xfrm>
            <a:off x="1322916" y="9598375"/>
            <a:ext cx="6925732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Desenvolva uma assinatura visual que reflita sua personalidade. Misture técnica aprendida com intuição criativa. Os buquês mais memoráveis carregam a alma do florista que os criou.</a:t>
            </a:r>
            <a:endParaRPr lang="pt-BR" sz="24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8C6FCCB-1D98-F6B0-9623-114CDA39B8D8}"/>
              </a:ext>
            </a:extLst>
          </p:cNvPr>
          <p:cNvSpPr txBox="1">
            <a:spLocks/>
          </p:cNvSpPr>
          <p:nvPr/>
        </p:nvSpPr>
        <p:spPr>
          <a:xfrm>
            <a:off x="969434" y="8743738"/>
            <a:ext cx="7323666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Seu Estilo Autoral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95994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B73F-4F91-2A05-62AE-31BF7CF8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EEB9B63-169D-DC2C-B2B1-8B6E2013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F5E3D99-0B81-4317-E6AC-E1D1D65A4F19}"/>
              </a:ext>
            </a:extLst>
          </p:cNvPr>
          <p:cNvSpPr/>
          <p:nvPr/>
        </p:nvSpPr>
        <p:spPr>
          <a:xfrm>
            <a:off x="1" y="0"/>
            <a:ext cx="9601200" cy="12801599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E9E2F34-58DA-CAF8-C00F-3DC53DE2BB06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CD08C1-4E67-4DBC-E67A-BB962C6A7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167" y="1284946"/>
            <a:ext cx="7370233" cy="1093678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Dicas dos Floristas Profissionais</a:t>
            </a:r>
            <a:endParaRPr lang="pt-BR" sz="5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C72664B-1EDA-9442-DE32-8BCBC8EF682E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8CDD588-112A-C6C1-0B0E-50FC4B5CB1BE}"/>
              </a:ext>
            </a:extLst>
          </p:cNvPr>
          <p:cNvSpPr/>
          <p:nvPr/>
        </p:nvSpPr>
        <p:spPr>
          <a:xfrm>
            <a:off x="797982" y="3006527"/>
            <a:ext cx="4002618" cy="5108067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352BB9-094A-F781-9DEC-9C72880E247B}"/>
              </a:ext>
            </a:extLst>
          </p:cNvPr>
          <p:cNvSpPr txBox="1"/>
          <p:nvPr/>
        </p:nvSpPr>
        <p:spPr>
          <a:xfrm>
            <a:off x="998006" y="4451575"/>
            <a:ext cx="3516843" cy="304698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Água com açúcar prolonga frescor;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Corte caules em água corrente;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Remova folhas que tocam água;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Troque água a cada 2 dias.</a:t>
            </a:r>
            <a:endParaRPr lang="pt-BR" sz="2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5D371B4-0E33-A63B-C5C9-A6293FBDBEC1}"/>
              </a:ext>
            </a:extLst>
          </p:cNvPr>
          <p:cNvSpPr txBox="1">
            <a:spLocks/>
          </p:cNvSpPr>
          <p:nvPr/>
        </p:nvSpPr>
        <p:spPr>
          <a:xfrm>
            <a:off x="427567" y="3250728"/>
            <a:ext cx="4373033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Truques de Conservação</a:t>
            </a:r>
            <a:endParaRPr lang="pt-BR" sz="3600" b="1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6F7CCC-D608-3D8C-2A4B-12DA187F3ED9}"/>
              </a:ext>
            </a:extLst>
          </p:cNvPr>
          <p:cNvSpPr/>
          <p:nvPr/>
        </p:nvSpPr>
        <p:spPr>
          <a:xfrm>
            <a:off x="4832347" y="3006527"/>
            <a:ext cx="4002618" cy="5108067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0C369-7FED-9E58-2EBB-772E719A0498}"/>
              </a:ext>
            </a:extLst>
          </p:cNvPr>
          <p:cNvSpPr txBox="1"/>
          <p:nvPr/>
        </p:nvSpPr>
        <p:spPr>
          <a:xfrm>
            <a:off x="5032371" y="4451575"/>
            <a:ext cx="3516843" cy="304698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Sobrecarregar com muitas flores;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Ignorar proporção de cores;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Usar flores em estágios diferentes;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Esquecer acabamento profissional.</a:t>
            </a:r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BA19DD-998D-6BBB-E52E-32774C0182DB}"/>
              </a:ext>
            </a:extLst>
          </p:cNvPr>
          <p:cNvSpPr txBox="1">
            <a:spLocks/>
          </p:cNvSpPr>
          <p:nvPr/>
        </p:nvSpPr>
        <p:spPr>
          <a:xfrm>
            <a:off x="5075234" y="3056855"/>
            <a:ext cx="3516843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Erros de Iniciantes</a:t>
            </a:r>
            <a:endParaRPr lang="pt-BR" sz="3600" b="1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A947DF1-E0DE-FB3D-6044-ED739C71FE77}"/>
              </a:ext>
            </a:extLst>
          </p:cNvPr>
          <p:cNvSpPr/>
          <p:nvPr/>
        </p:nvSpPr>
        <p:spPr>
          <a:xfrm>
            <a:off x="921279" y="8358324"/>
            <a:ext cx="7913685" cy="3410344"/>
          </a:xfrm>
          <a:prstGeom prst="roundRect">
            <a:avLst/>
          </a:prstGeom>
          <a:solidFill>
            <a:srgbClr val="C5E0B4">
              <a:alpha val="52941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B5F859F-4D07-13B4-29D6-467E4B105270}"/>
              </a:ext>
            </a:extLst>
          </p:cNvPr>
          <p:cNvSpPr txBox="1"/>
          <p:nvPr/>
        </p:nvSpPr>
        <p:spPr>
          <a:xfrm>
            <a:off x="1164167" y="9116198"/>
            <a:ext cx="6953246" cy="243092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ea typeface="Mermaid" pitchFamily="2" charset="0"/>
              </a:rPr>
              <a:t>Calcule custo de materiais;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ea typeface="Mermaid" pitchFamily="2" charset="0"/>
              </a:rPr>
              <a:t>Adicione valor do tempo;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ea typeface="Mermaid" pitchFamily="2" charset="0"/>
              </a:rPr>
              <a:t>Considere complexidade;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bg1"/>
                </a:solidFill>
                <a:ea typeface="Mermaid" pitchFamily="2" charset="0"/>
              </a:rPr>
              <a:t>Pesquise mercado local.</a:t>
            </a:r>
            <a:endParaRPr lang="pt-BR" sz="2600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846C3B1F-72B1-4DB1-C782-3F39E140C7CD}"/>
              </a:ext>
            </a:extLst>
          </p:cNvPr>
          <p:cNvSpPr txBox="1">
            <a:spLocks/>
          </p:cNvSpPr>
          <p:nvPr/>
        </p:nvSpPr>
        <p:spPr>
          <a:xfrm>
            <a:off x="1323976" y="8654677"/>
            <a:ext cx="6953246" cy="5705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Precificação Inteligente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5710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693A-9747-B078-0799-D40BE1AD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CE89DCD-B64B-EDC8-5392-752C04BD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C7BAED1-458D-D420-5DEE-0B7B6F200884}"/>
              </a:ext>
            </a:extLst>
          </p:cNvPr>
          <p:cNvSpPr/>
          <p:nvPr/>
        </p:nvSpPr>
        <p:spPr>
          <a:xfrm>
            <a:off x="-206477" y="0"/>
            <a:ext cx="9807677" cy="12801599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0DA556C-709F-843C-DF45-E396283BA230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26F6D5-43C9-7F42-A79D-63FD5CA69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167" y="560654"/>
            <a:ext cx="7370233" cy="1817970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Cultive sua Arte, Floresça sua Paixão</a:t>
            </a:r>
            <a:endParaRPr lang="pt-BR" sz="5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61F6BD7-4B57-71D3-93EE-A9BEBE9EB52E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AF4EE55-A14C-71D2-DF60-D749790C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83" y="5070045"/>
            <a:ext cx="4125383" cy="412538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8E1F8C-C24C-D719-0E06-1988E6F9FE5F}"/>
              </a:ext>
            </a:extLst>
          </p:cNvPr>
          <p:cNvSpPr txBox="1"/>
          <p:nvPr/>
        </p:nvSpPr>
        <p:spPr>
          <a:xfrm>
            <a:off x="1089334" y="2957871"/>
            <a:ext cx="7445066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A jornada do florista é contínua e repleta de descobertas. Cada buquê que você cria é uma oportunidade de aperfeiçoar sua técnica, expandir sua criatividade e tocar corações através da beleza natural das flores.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300C61-48D9-3805-1C04-1D3439446D6E}"/>
              </a:ext>
            </a:extLst>
          </p:cNvPr>
          <p:cNvSpPr txBox="1"/>
          <p:nvPr/>
        </p:nvSpPr>
        <p:spPr>
          <a:xfrm>
            <a:off x="1089333" y="5115854"/>
            <a:ext cx="3711267" cy="415498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Lembre-se: grandes floristas não nascem prontos, eles florescem com prática, paixão e dedicação.</a:t>
            </a:r>
            <a:br>
              <a:rPr lang="pt-BR" sz="2400" dirty="0">
                <a:solidFill>
                  <a:schemeClr val="bg1"/>
                </a:solidFill>
                <a:ea typeface="Mermaid" pitchFamily="2" charset="0"/>
              </a:rPr>
            </a:br>
            <a:br>
              <a:rPr lang="pt-BR" sz="2400" dirty="0">
                <a:solidFill>
                  <a:schemeClr val="bg1"/>
                </a:solidFill>
                <a:ea typeface="Mermaid" pitchFamily="2" charset="0"/>
              </a:rPr>
            </a:br>
            <a:endParaRPr lang="pt-BR" sz="2400" dirty="0">
              <a:solidFill>
                <a:schemeClr val="bg1"/>
              </a:solidFill>
              <a:ea typeface="Mermaid" pitchFamily="2" charset="0"/>
            </a:endParaRPr>
          </a:p>
          <a:p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Continue aprendendo, experimentando e criando. Seu estilo único está esperando para ser descoberto.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EA4541-6834-13CD-94BE-9EC4D77FD5A0}"/>
              </a:ext>
            </a:extLst>
          </p:cNvPr>
          <p:cNvSpPr txBox="1"/>
          <p:nvPr/>
        </p:nvSpPr>
        <p:spPr>
          <a:xfrm>
            <a:off x="1078066" y="9859161"/>
            <a:ext cx="74450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ea typeface="Mermaid" pitchFamily="2" charset="0"/>
              </a:rPr>
              <a:t>A Talento Flores está aqui para apoiar cada passo da sua jornada floral. Siga-nos nas redes sociais para mais dicas, inspirações e conteúdos exclusivos que vão elevar sua arte ao próximo nível.</a:t>
            </a:r>
          </a:p>
        </p:txBody>
      </p:sp>
    </p:spTree>
    <p:extLst>
      <p:ext uri="{BB962C8B-B14F-4D97-AF65-F5344CB8AC3E}">
        <p14:creationId xmlns:p14="http://schemas.microsoft.com/office/powerpoint/2010/main" val="417758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D4256-2F10-5420-A648-E313D5DD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526311E-B834-011C-469D-87D731E6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5944" r="2789" b="3240"/>
          <a:stretch>
            <a:fillRect/>
          </a:stretch>
        </p:blipFill>
        <p:spPr>
          <a:xfrm>
            <a:off x="1" y="1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463DAA-F49F-285F-AE8B-CCC8822F6107}"/>
              </a:ext>
            </a:extLst>
          </p:cNvPr>
          <p:cNvSpPr/>
          <p:nvPr/>
        </p:nvSpPr>
        <p:spPr>
          <a:xfrm>
            <a:off x="1" y="0"/>
            <a:ext cx="9601200" cy="12801600"/>
          </a:xfrm>
          <a:prstGeom prst="rect">
            <a:avLst/>
          </a:prstGeom>
          <a:solidFill>
            <a:srgbClr val="000000">
              <a:alpha val="5882"/>
            </a:srgbClr>
          </a:solidFill>
          <a:ln>
            <a:solidFill>
              <a:srgbClr val="000000">
                <a:alpha val="16863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B5282A-F180-9E50-8F26-B5E0F90F2F8B}"/>
              </a:ext>
            </a:extLst>
          </p:cNvPr>
          <p:cNvSpPr/>
          <p:nvPr/>
        </p:nvSpPr>
        <p:spPr>
          <a:xfrm>
            <a:off x="626534" y="541867"/>
            <a:ext cx="8348132" cy="11717866"/>
          </a:xfrm>
          <a:prstGeom prst="roundRect">
            <a:avLst>
              <a:gd name="adj" fmla="val 3280"/>
            </a:avLst>
          </a:prstGeom>
          <a:solidFill>
            <a:srgbClr val="000000">
              <a:alpha val="67843"/>
            </a:srgbClr>
          </a:solidFill>
          <a:ln w="571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F4CBCC-274D-8132-167C-CA0E3BD4B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883" y="833801"/>
            <a:ext cx="7370233" cy="1817970"/>
          </a:xfrm>
        </p:spPr>
        <p:txBody>
          <a:bodyPr>
            <a:no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ermaid" pitchFamily="2" charset="0"/>
                <a:ea typeface="Mermaid" pitchFamily="2" charset="0"/>
              </a:rPr>
              <a:t>Continue sua Jornada Conosco</a:t>
            </a:r>
            <a:endParaRPr lang="pt-BR" sz="5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E3F5AE7-04CF-F5F7-E053-1223614AB585}"/>
              </a:ext>
            </a:extLst>
          </p:cNvPr>
          <p:cNvSpPr txBox="1">
            <a:spLocks/>
          </p:cNvSpPr>
          <p:nvPr/>
        </p:nvSpPr>
        <p:spPr>
          <a:xfrm>
            <a:off x="4826000" y="3254557"/>
            <a:ext cx="795869" cy="85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DF75FF-EF82-EFFC-8D64-8B9194B2F611}"/>
              </a:ext>
            </a:extLst>
          </p:cNvPr>
          <p:cNvSpPr txBox="1"/>
          <p:nvPr/>
        </p:nvSpPr>
        <p:spPr>
          <a:xfrm>
            <a:off x="1039285" y="4711980"/>
            <a:ext cx="75120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3600" b="1" dirty="0">
                <a:solidFill>
                  <a:schemeClr val="bg1"/>
                </a:solidFill>
              </a:rPr>
              <a:t>Obrigado!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Por nos acompanhar nesta jornada pelo universo da arte floral. </a:t>
            </a:r>
            <a:br>
              <a:rPr lang="pt-BR" sz="2400" dirty="0">
                <a:solidFill>
                  <a:schemeClr val="bg1"/>
                </a:solidFill>
              </a:rPr>
            </a:b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Este é apenas o começo de uma aventura maravilhosa onde técnica e emoção se encontram para criar beleza memorável.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587C6D-9DF8-1F8B-FE84-09FDD0592365}"/>
              </a:ext>
            </a:extLst>
          </p:cNvPr>
          <p:cNvSpPr txBox="1"/>
          <p:nvPr/>
        </p:nvSpPr>
        <p:spPr>
          <a:xfrm>
            <a:off x="1295399" y="9915437"/>
            <a:ext cx="67479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effectLst/>
              </a:rPr>
              <a:t>Talento Flores</a:t>
            </a:r>
            <a:br>
              <a:rPr lang="pt-BR" sz="2800" b="1" dirty="0">
                <a:solidFill>
                  <a:schemeClr val="bg1"/>
                </a:solidFill>
                <a:effectLst/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Especialistas em flores e sentimentos a mais de 30 anos.</a:t>
            </a:r>
          </a:p>
          <a:p>
            <a:pPr>
              <a:buNone/>
            </a:pPr>
            <a:br>
              <a:rPr lang="pt-BR" i="1" dirty="0">
                <a:solidFill>
                  <a:schemeClr val="bg1"/>
                </a:solidFill>
              </a:rPr>
            </a:br>
            <a:r>
              <a:rPr lang="pt-BR" i="1" dirty="0">
                <a:solidFill>
                  <a:schemeClr val="bg1"/>
                </a:solidFill>
              </a:rPr>
              <a:t>“Transformando paixão em profissão, uma pétala por vez”</a:t>
            </a:r>
            <a:r>
              <a:rPr lang="pt-BR" i="1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9889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158</TotalTime>
  <Words>758</Words>
  <Application>Microsoft Office PowerPoint</Application>
  <PresentationFormat>Papel A3 (297 x 420 mm)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Mermaid</vt:lpstr>
      <vt:lpstr>Tema do Office</vt:lpstr>
      <vt:lpstr>Do Botão  ao Buquê</vt:lpstr>
      <vt:lpstr>Bem-vindo ao Universo da Arte Floral</vt:lpstr>
      <vt:lpstr>As Bases do Florista Iniciante</vt:lpstr>
      <vt:lpstr>Técnicas Fundamentais de Montagem</vt:lpstr>
      <vt:lpstr>O Buquê Profissional</vt:lpstr>
      <vt:lpstr>O Toque Artístico e Emocional</vt:lpstr>
      <vt:lpstr>Dicas dos Floristas Profissionais</vt:lpstr>
      <vt:lpstr>Cultive sua Arte, Floresça sua Paixão</vt:lpstr>
      <vt:lpstr>Continue sua Jornada Conosco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Pulike</dc:creator>
  <cp:lastModifiedBy>Pulike</cp:lastModifiedBy>
  <cp:revision>23</cp:revision>
  <dcterms:created xsi:type="dcterms:W3CDTF">2025-10-20T13:06:06Z</dcterms:created>
  <dcterms:modified xsi:type="dcterms:W3CDTF">2025-10-20T15:47:34Z</dcterms:modified>
</cp:coreProperties>
</file>